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1" r:id="rId5"/>
    <p:sldId id="259" r:id="rId6"/>
    <p:sldId id="260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2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214290"/>
            <a:ext cx="6815142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ТЕМА:</a:t>
            </a:r>
            <a:r>
              <a:rPr lang="ru-RU" b="0" dirty="0" smtClean="0"/>
              <a:t> </a:t>
            </a:r>
            <a:r>
              <a:rPr lang="ru-RU" dirty="0" smtClean="0"/>
              <a:t>«</a:t>
            </a:r>
            <a:r>
              <a:rPr lang="ru-RU" b="0" i="1" dirty="0" smtClean="0"/>
              <a:t>Р</a:t>
            </a:r>
            <a:r>
              <a:rPr lang="ru-RU" i="1" dirty="0" smtClean="0"/>
              <a:t>азвитие речи детей во второй младшей группе с использованием пальчиковых игр и нетрадиционных технологий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5715016"/>
            <a:ext cx="3386134" cy="871534"/>
          </a:xfrm>
        </p:spPr>
        <p:txBody>
          <a:bodyPr/>
          <a:lstStyle/>
          <a:p>
            <a:pPr algn="r"/>
            <a:r>
              <a:rPr lang="ru-RU" dirty="0" smtClean="0"/>
              <a:t>Воспитатель: </a:t>
            </a:r>
            <a:r>
              <a:rPr lang="ru-RU" b="0" i="1" dirty="0" smtClean="0"/>
              <a:t>Паламарчук Оксана Владимировна</a:t>
            </a:r>
            <a:endParaRPr lang="ru-RU" dirty="0"/>
          </a:p>
        </p:txBody>
      </p:sp>
      <p:pic>
        <p:nvPicPr>
          <p:cNvPr id="4" name="Picture 2" descr="C:\Users\Aser\Desktop\разное\%D0%B2%D0%BE%D1%81%D0%BF%D0%B8%D1%82%D0%B0%D1%82%D0%B5%D0%BB%D1%8C-294x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428868"/>
            <a:ext cx="4572032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4282" y="1228708"/>
            <a:ext cx="4143404" cy="3271862"/>
          </a:xfrm>
          <a:solidFill>
            <a:schemeClr val="bg2">
              <a:lumMod val="9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1400" dirty="0"/>
              <a:t>В своей практике я использую игры, которые являются синтезом поэтического слова и движения. Так как движения конкретизируют образ, а слово помогает чётко выполнять движения.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Тексты </a:t>
            </a:r>
            <a:r>
              <a:rPr lang="ru-RU" sz="1400" dirty="0"/>
              <a:t>упражнений – это рифмованные подсказки к заданным движениям. Они легко ложатся на слух ребенка, и настраивают на игру. С помощью стихотворного ритма совершенствуется произношение, происходит постановка правильного дыхания, отрабатывается определённый темп речи, развивается речевой </a:t>
            </a:r>
            <a:r>
              <a:rPr lang="ru-RU" sz="1400" dirty="0" smtClean="0"/>
              <a:t>слух.</a:t>
            </a:r>
            <a:endParaRPr lang="ru-RU" sz="1400" dirty="0"/>
          </a:p>
        </p:txBody>
      </p:sp>
      <p:pic>
        <p:nvPicPr>
          <p:cNvPr id="6" name="Picture 2" descr="https://licuv1547.mskobr.ru/images/semeinii_detskii_s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274109" cy="1214447"/>
          </a:xfrm>
          <a:prstGeom prst="rect">
            <a:avLst/>
          </a:prstGeom>
          <a:noFill/>
        </p:spPr>
      </p:pic>
      <p:pic>
        <p:nvPicPr>
          <p:cNvPr id="10" name="Picture 3" descr="D:\РАБОТА\РАБОТА 2021\ФОТО\фото\1644484275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214422"/>
            <a:ext cx="3929063" cy="2208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s://apf.attachmail.ru/cgi-bin/readmsg?id=16444865120908239852;0;2&amp;exif=1&amp;full=1&amp;x-email=oksi_19%40mail.ru&amp;rid=4035387113717609286137995026030972378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541510"/>
            <a:ext cx="4143374" cy="2952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s://apf.attachmail.ru/cgi-bin/readmsg?id=16444865120908239852;0;4&amp;exif=1&amp;full=1&amp;x-email=oksi_19%40mail.ru&amp;rid=1232381163133479383031396975374120861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04" y="4357694"/>
            <a:ext cx="4242944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12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500174"/>
            <a:ext cx="8153400" cy="5205426"/>
          </a:xfrm>
          <a:solidFill>
            <a:schemeClr val="bg2">
              <a:lumMod val="9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Во время игр моя задача состоит в том, чтобы организовать общение ребенка с кем-либо в процессе игровой деятельности, обогащая словарь детей.</a:t>
            </a:r>
          </a:p>
        </p:txBody>
      </p:sp>
      <p:pic>
        <p:nvPicPr>
          <p:cNvPr id="5" name="Picture 2" descr="https://licuv1547.mskobr.ru/images/semeinii_detskii_s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274109" cy="1214447"/>
          </a:xfrm>
          <a:prstGeom prst="rect">
            <a:avLst/>
          </a:prstGeom>
          <a:noFill/>
        </p:spPr>
      </p:pic>
      <p:pic>
        <p:nvPicPr>
          <p:cNvPr id="12" name="Picture 5" descr="D:\РАБОТА\РАБОТА 2021\ФОТО\фото\1644484275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7" y="2857496"/>
            <a:ext cx="3806033" cy="3342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5" descr="https://apf.attachmail.ru/cgi-bin/readmsg?id=16444865120908239852;0;5&amp;exif=1&amp;full=1&amp;x-email=oksi_19%40mail.ru&amp;rid=2046572827147306054634249633511620502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3782" y="2500306"/>
            <a:ext cx="3762965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671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720" y="1643050"/>
            <a:ext cx="4572032" cy="4433902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Игры – шнуровки:</a:t>
            </a:r>
          </a:p>
          <a:p>
            <a:pPr marL="0" indent="0">
              <a:buNone/>
            </a:pPr>
            <a:r>
              <a:rPr lang="ru-RU" sz="1400" dirty="0"/>
              <a:t>1. развивают сенсомоторную координацию, мелкую моторику рук;</a:t>
            </a:r>
          </a:p>
          <a:p>
            <a:pPr marL="0" indent="0">
              <a:buNone/>
            </a:pPr>
            <a:r>
              <a:rPr lang="ru-RU" sz="1400" dirty="0"/>
              <a:t>2. развивают пространственное ориентирование, способствуют усвоению понятий "вверху", "внизу", "справа", "слева";</a:t>
            </a:r>
          </a:p>
          <a:p>
            <a:pPr marL="0" indent="0">
              <a:buNone/>
            </a:pPr>
            <a:r>
              <a:rPr lang="ru-RU" sz="1400" dirty="0"/>
              <a:t>3. формируют навыки шнуровки (шнурование, завязывание шнурка на бант) ;</a:t>
            </a:r>
          </a:p>
          <a:p>
            <a:pPr marL="0" indent="0">
              <a:buNone/>
            </a:pPr>
            <a:r>
              <a:rPr lang="ru-RU" sz="1400" dirty="0"/>
              <a:t>4. способствуют развитию речи</a:t>
            </a:r>
            <a:r>
              <a:rPr lang="ru-RU" sz="1400" dirty="0" smtClean="0"/>
              <a:t>;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5. развивают творческие </a:t>
            </a:r>
            <a:r>
              <a:rPr lang="ru-RU" sz="1400" dirty="0" smtClean="0"/>
              <a:t>способности;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6. развивают усидчивость;</a:t>
            </a:r>
          </a:p>
          <a:p>
            <a:pPr marL="0" indent="0">
              <a:buNone/>
            </a:pPr>
            <a:r>
              <a:rPr lang="ru-RU" sz="1400" dirty="0"/>
              <a:t>7. игра способствует улучшению координации движений, гибкости кисти и раскованности движений вообще, что является залогом отсутствия проблем с письмом в школе.</a:t>
            </a: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4" name="Picture 2" descr="https://licuv1547.mskobr.ru/images/semeinii_detskii_s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274109" cy="1214447"/>
          </a:xfrm>
          <a:prstGeom prst="rect">
            <a:avLst/>
          </a:prstGeom>
          <a:noFill/>
        </p:spPr>
      </p:pic>
      <p:pic>
        <p:nvPicPr>
          <p:cNvPr id="5" name="Picture 2" descr="https://apf.attachmail.ru/cgi-bin/readmsg?id=16444839660456528194;0;3&amp;exif=1&amp;full=1&amp;x-email=oksi_19%40mail.ru&amp;rid=5377638463166562623420785184618665721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85860"/>
            <a:ext cx="3313121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703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428736"/>
            <a:ext cx="5134004" cy="5265049"/>
          </a:xfrm>
          <a:solidFill>
            <a:schemeClr val="bg2">
              <a:lumMod val="9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Пальчиковый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театр-это увлекательная дидактическая игра, которая: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1. стимулирует развитие мелкой моторики;</a:t>
            </a:r>
            <a:br>
              <a:rPr lang="ru-RU" sz="1800" dirty="0"/>
            </a:br>
            <a:r>
              <a:rPr lang="ru-RU" sz="1800" dirty="0"/>
              <a:t>2. знакомит ребенка с такими понятиями как форма, цвет, размер;</a:t>
            </a:r>
            <a:br>
              <a:rPr lang="ru-RU" sz="1800" dirty="0"/>
            </a:br>
            <a:r>
              <a:rPr lang="ru-RU" sz="1800" dirty="0"/>
              <a:t>3. помогает развивать пространственное восприятие (понятия: справа, слева, рядом, друг за другом и т. д.) ;</a:t>
            </a:r>
            <a:br>
              <a:rPr lang="ru-RU" sz="1800" dirty="0"/>
            </a:br>
            <a:r>
              <a:rPr lang="ru-RU" sz="1800" dirty="0"/>
              <a:t>4. развивает воображение, память, мышление и внимание;</a:t>
            </a:r>
            <a:br>
              <a:rPr lang="ru-RU" sz="1800" dirty="0"/>
            </a:br>
            <a:r>
              <a:rPr lang="ru-RU" sz="1800" dirty="0"/>
              <a:t>5. помогает развивать словарный запас и активизирует речевые функции;</a:t>
            </a:r>
            <a:br>
              <a:rPr lang="ru-RU" sz="1800" dirty="0"/>
            </a:br>
            <a:r>
              <a:rPr lang="ru-RU" sz="1800" dirty="0"/>
              <a:t>6. формирует творческие способности и артистические умения знакомит с элементарными математическими понятиями</a:t>
            </a: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5122" name="Picture 2" descr="C:\Users\pc\Desktop\фото01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2286000"/>
            <a:ext cx="2794000" cy="41148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licuv1547.mskobr.ru/images/semeinii_detskii_s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8274109" cy="1214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404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4282" y="1285860"/>
            <a:ext cx="3857652" cy="5429288"/>
          </a:xfrm>
          <a:solidFill>
            <a:schemeClr val="bg2">
              <a:lumMod val="9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700" b="1" dirty="0">
                <a:solidFill>
                  <a:schemeClr val="accent6">
                    <a:lumMod val="75000"/>
                  </a:schemeClr>
                </a:solidFill>
              </a:rPr>
              <a:t>Игры с крупой и семенами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1200" b="1" dirty="0"/>
              <a:t>Крупа</a:t>
            </a:r>
            <a:r>
              <a:rPr lang="ru-RU" sz="1200" dirty="0"/>
              <a:t> – универсальный материал. С ней можно просто повозиться или создать настоящий шедевр.</a:t>
            </a:r>
          </a:p>
          <a:p>
            <a:pPr marL="0" indent="0">
              <a:buNone/>
            </a:pPr>
            <a:r>
              <a:rPr lang="ru-RU" sz="1200" dirty="0"/>
              <a:t>• Берем поднос и рассыпаем по нему мелкую крупу (например, манку). Лучшей доски для рисования не придумаешь. Сначала взрослый рисует на "доске" линии, а малыш повторяет. Пусть это будут очень простые фигуры: квадраты, круги, зигзаги. Снеговик, домик, солнышко.</a:t>
            </a:r>
          </a:p>
          <a:p>
            <a:pPr marL="0" indent="0">
              <a:buNone/>
            </a:pPr>
            <a:r>
              <a:rPr lang="ru-RU" sz="1200" dirty="0"/>
              <a:t>• Насыпаем в кружку сухой горох. Ребенок на каждый ударный слог перекладывает горошины по одной в другую кружку. Сначала одной рукой, затем двумя руками одновременно, попеременно большим и средним пальцами, большим и безымянным, большим и мизинцем. Четверостишия подбираются любые.</a:t>
            </a:r>
          </a:p>
          <a:p>
            <a:pPr marL="0" indent="0">
              <a:buNone/>
            </a:pPr>
            <a:r>
              <a:rPr lang="ru-RU" sz="1200" dirty="0"/>
              <a:t>• Насыпаем горох на блюдце. Ребенок большим и указательным пальцами берет горошину и удерживает ее остальными пальцами (как при сборе ягод, потом берет следующую горошину, потом еще и еще — так набирает целую горсть. Можно делать это одной или двумя руками.</a:t>
            </a:r>
          </a:p>
          <a:p>
            <a:pPr marL="0" indent="0">
              <a:buNone/>
            </a:pPr>
            <a:r>
              <a:rPr lang="ru-RU" sz="1200" dirty="0" smtClean="0"/>
              <a:t>• </a:t>
            </a:r>
            <a:r>
              <a:rPr lang="ru-RU" sz="1200" dirty="0"/>
              <a:t>развивают мелкую моторику;</a:t>
            </a:r>
          </a:p>
          <a:p>
            <a:pPr marL="0" indent="0">
              <a:buNone/>
            </a:pPr>
            <a:r>
              <a:rPr lang="ru-RU" sz="1200" dirty="0"/>
              <a:t>• развивают внимание;</a:t>
            </a:r>
          </a:p>
          <a:p>
            <a:pPr marL="0" indent="0">
              <a:buNone/>
            </a:pPr>
            <a:r>
              <a:rPr lang="ru-RU" sz="1200" dirty="0"/>
              <a:t>• развивают </a:t>
            </a:r>
            <a:r>
              <a:rPr lang="ru-RU" sz="1200" dirty="0" smtClean="0"/>
              <a:t>память</a:t>
            </a:r>
            <a:endParaRPr lang="ru-RU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733" y="3581400"/>
            <a:ext cx="2341563" cy="3123956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licuv1547.mskobr.ru/images/semeinii_detskii_s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8274109" cy="1214447"/>
          </a:xfrm>
          <a:prstGeom prst="rect">
            <a:avLst/>
          </a:prstGeom>
          <a:noFill/>
        </p:spPr>
      </p:pic>
      <p:pic>
        <p:nvPicPr>
          <p:cNvPr id="6" name="Picture 2" descr="Развивающие игры для детей 2-3 ле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428736"/>
            <a:ext cx="2686050" cy="2205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038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7158" y="1214422"/>
            <a:ext cx="4429156" cy="3786214"/>
          </a:xfr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	Упражнения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с прищепками </a:t>
            </a:r>
            <a:r>
              <a:rPr lang="ru-RU" sz="1400" dirty="0"/>
              <a:t>- развивают сенсомоторную координацию, мелкую моторику рук.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b="1" dirty="0" smtClean="0"/>
              <a:t>Цель </a:t>
            </a:r>
            <a:r>
              <a:rPr lang="ru-RU" sz="1400" b="1" dirty="0"/>
              <a:t>упражнения </a:t>
            </a:r>
            <a:r>
              <a:rPr lang="ru-RU" sz="1400" dirty="0"/>
              <a:t>- научить ребенка самостоятельно прищеплять прищепки. Чтобы игра была интересной для ребенка, можно прикреплять прищепки по тематике (то есть лучики к солнцу, иголки к ежику, дождик к тучке, травку к земле и тому подобное; для этого вам нужно, соответственно, сделать заготовки к солнцу, ежику и так далее).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Необходимо </a:t>
            </a:r>
            <a:r>
              <a:rPr lang="ru-RU" sz="1400" dirty="0"/>
              <a:t>понимать, что это очень сложное для ребенка задание. Не пытайтесь добиться результата сразу. Для начала, возьмите ладошки ребенка в свои руки и выполните упражнение вместе с ним.</a:t>
            </a: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8" y="2362200"/>
            <a:ext cx="2962275" cy="366395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licuv1547.mskobr.ru/images/semeinii_detskii_s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8274109" cy="1214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4824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285860"/>
            <a:ext cx="8286808" cy="1643074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Упражнения с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бусинами. </a:t>
            </a:r>
            <a:r>
              <a:rPr lang="ru-RU" sz="2000" dirty="0"/>
              <a:t>Отлично развивает руку разнообразное нанизывание. Нанизывать можно все что нанизывается: пуговицы, бусы, рожки и макароны, сушки и т. п. </a:t>
            </a:r>
            <a:r>
              <a:rPr lang="ru-RU" sz="2000" dirty="0" smtClean="0"/>
              <a:t>Величина </a:t>
            </a:r>
            <a:r>
              <a:rPr lang="ru-RU" sz="2000" dirty="0"/>
              <a:t>бусин зависит от возраста ребенка. Сначала вместо бусин можно использовать шарики от пирамидок с круглыми деталями и нанизывать их на толстый шнурок; затем детали нужно постепенно «измельчать».</a:t>
            </a:r>
          </a:p>
          <a:p>
            <a:endParaRPr lang="ru-RU" dirty="0"/>
          </a:p>
        </p:txBody>
      </p:sp>
      <p:pic>
        <p:nvPicPr>
          <p:cNvPr id="5" name="Picture 2" descr="https://licuv1547.mskobr.ru/images/semeinii_detskii_s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274109" cy="1214447"/>
          </a:xfrm>
          <a:prstGeom prst="rect">
            <a:avLst/>
          </a:prstGeom>
          <a:noFill/>
        </p:spPr>
      </p:pic>
      <p:pic>
        <p:nvPicPr>
          <p:cNvPr id="6" name="Picture 8" descr="https://apf.attachmail.ru/cgi-bin/readmsg?id=16444839660456528194;0;4&amp;exif=1&amp;full=1&amp;x-email=oksi_19%40mail.ru&amp;rid=516067822448321380168887421312123775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86124"/>
            <a:ext cx="4000528" cy="2865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4389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158" y="1214422"/>
            <a:ext cx="4038600" cy="1219199"/>
          </a:xfrm>
          <a:solidFill>
            <a:schemeClr val="bg2">
              <a:lumMod val="9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Работа со штампами: </a:t>
            </a:r>
            <a:r>
              <a:rPr lang="ru-RU" sz="1400" dirty="0"/>
              <a:t>упражняет щепоть руки ребенка (положение захвата тремя пальцами – щепотью). Все упражнения нацелены на быструю смену тонуса мускулатуры </a:t>
            </a:r>
            <a:r>
              <a:rPr lang="ru-RU" sz="1400" dirty="0" smtClean="0"/>
              <a:t>рук</a:t>
            </a:r>
            <a:r>
              <a:rPr lang="ru-RU" sz="1400" dirty="0"/>
              <a:t>: </a:t>
            </a:r>
            <a:r>
              <a:rPr lang="ru-RU" sz="1400" dirty="0" smtClean="0"/>
              <a:t>напряжение</a:t>
            </a:r>
            <a:r>
              <a:rPr lang="ru-RU" sz="1400" dirty="0"/>
              <a:t>, расслабление, силовое </a:t>
            </a:r>
            <a:r>
              <a:rPr lang="ru-RU" sz="1400" dirty="0" smtClean="0"/>
              <a:t>напряжение.</a:t>
            </a: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86446" y="3286124"/>
            <a:ext cx="3105144" cy="571504"/>
          </a:xfrm>
          <a:solidFill>
            <a:schemeClr val="bg2">
              <a:lumMod val="9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400" dirty="0"/>
              <a:t>Игры на развитие тактильного восприятия, игры с песком и </a:t>
            </a:r>
            <a:r>
              <a:rPr lang="ru-RU" sz="1400" dirty="0" smtClean="0"/>
              <a:t>водой.</a:t>
            </a: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2051" name="Picture 3" descr="C:\Users\pc\Desktop\фото01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428868"/>
            <a:ext cx="1808704" cy="2336678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icuv1547.mskobr.ru/images/semeinii_detskii_s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8274109" cy="1214447"/>
          </a:xfrm>
          <a:prstGeom prst="rect">
            <a:avLst/>
          </a:prstGeom>
          <a:noFill/>
        </p:spPr>
      </p:pic>
      <p:sp>
        <p:nvSpPr>
          <p:cNvPr id="4098" name="AutoShape 2" descr="16439622720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thumb.cloud.mail.ru/thumb/xw1/%D1%80%D0%B0%D0%B1%D0%BE%D1%82%D0%B0/16439622720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6" descr="C:\Users\Миша\Desktop\1643962272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428868"/>
            <a:ext cx="2714644" cy="2456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Нетрадиционное рисование в средней группе: необычные техники для  дошкольник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429108"/>
            <a:ext cx="364017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Упражнения для детей на знакомство с сухим песком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4500570"/>
            <a:ext cx="3786214" cy="2134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Развиваем мелкую моторику. Государственное учреждение образования &amp;quot;Ясли-сад  №51 г. Могилева&amp;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68631" y="1168225"/>
            <a:ext cx="2661021" cy="1760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6322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1"/>
            <a:ext cx="3810000" cy="990599"/>
          </a:xfrm>
          <a:solidFill>
            <a:schemeClr val="bg2">
              <a:lumMod val="9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Раскраски для детей </a:t>
            </a:r>
            <a:r>
              <a:rPr lang="ru-RU" sz="1400" dirty="0"/>
              <a:t>– прекрасное средство для развития мелкой моторики ребёнка.</a:t>
            </a:r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71937" cy="990600"/>
          </a:xfrm>
          <a:solidFill>
            <a:schemeClr val="bg2">
              <a:lumMod val="9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Игры с конструктором, мозаикой </a:t>
            </a:r>
            <a:r>
              <a:rPr lang="ru-RU" sz="1400" dirty="0"/>
              <a:t>- в это время, развивается не только образное </a:t>
            </a:r>
            <a:r>
              <a:rPr lang="ru-RU" sz="1400" dirty="0" smtClean="0"/>
              <a:t>мышление, </a:t>
            </a:r>
            <a:r>
              <a:rPr lang="ru-RU" sz="1400" dirty="0"/>
              <a:t>но и фантазия, мелкая моторика рук.</a:t>
            </a: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6" name="Picture 2" descr="https://licuv1547.mskobr.ru/images/semeinii_detskii_s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274109" cy="1214447"/>
          </a:xfrm>
          <a:prstGeom prst="rect">
            <a:avLst/>
          </a:prstGeom>
          <a:noFill/>
        </p:spPr>
      </p:pic>
      <p:sp>
        <p:nvSpPr>
          <p:cNvPr id="2" name="AutoShape 2" descr="https://apf.mail.ru/cgi-bin/readmsg?id=16444839660456528194;0;2&amp;exif=1&amp;full=1&amp;x-email=oksi_19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apf.mail.ru/cgi-bin/readmsg?id=16444839660456528194;0;2&amp;exif=1&amp;full=1&amp;x-email=oksi_19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https://apf.attachmail.ru/cgi-bin/readmsg?id=16444839660456528194;0;2&amp;exif=1&amp;full=1&amp;x-email=oksi_19%40mail.ru&amp;rid=15548137681054501703237879547222785725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357562"/>
            <a:ext cx="4445031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3" name="Picture 11" descr="D:\РАБОТА\РАБОТА 2021\ФОТО\фото\16444842757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071810"/>
            <a:ext cx="3839984" cy="2928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422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7467600" cy="5604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Ожидаемый результат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714488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Таким образом, целенаправленная, систематическая и планомерная работа по развитию мелкой моторики руки у детей дошкольного возраста при тесном взаимодействии с родителями, а также слаженная и умелая работа пальчиков малыша помогает развиваться речи и интеллекту, оказывает положительное воздействие на весь организм в целом, готовит непослушную ручку к письму, осознавая всю важность пальчиковых игр и упражнений. </a:t>
            </a:r>
          </a:p>
          <a:p>
            <a:endParaRPr lang="ru-RU" dirty="0" smtClean="0"/>
          </a:p>
          <a:p>
            <a:r>
              <a:rPr lang="ru-RU" dirty="0" smtClean="0"/>
              <a:t>- У детей расширен активный словарь, совершенствована грамматическая структура речи.</a:t>
            </a:r>
          </a:p>
          <a:p>
            <a:pPr>
              <a:buFontTx/>
              <a:buChar char="-"/>
            </a:pPr>
            <a:r>
              <a:rPr lang="ru-RU" dirty="0" smtClean="0"/>
              <a:t>Развита мелкая ручная моторика.</a:t>
            </a:r>
          </a:p>
          <a:p>
            <a:pPr>
              <a:buFontTx/>
              <a:buChar char="-"/>
            </a:pPr>
            <a:r>
              <a:rPr lang="ru-RU" dirty="0" smtClean="0"/>
              <a:t>Формированы сенсорные эталоны формы, величины и цвета, развита</a:t>
            </a:r>
          </a:p>
          <a:p>
            <a:r>
              <a:rPr lang="ru-RU" dirty="0" smtClean="0"/>
              <a:t>тактильная чувствительность рук у детей.</a:t>
            </a:r>
          </a:p>
          <a:p>
            <a:r>
              <a:rPr lang="ru-RU" dirty="0" smtClean="0"/>
              <a:t>- У детей сформировано умение доводить начатое дело до конца.</a:t>
            </a:r>
          </a:p>
          <a:p>
            <a:r>
              <a:rPr lang="ru-RU" dirty="0" smtClean="0"/>
              <a:t>- Усовершенствован эстетический вкус, воспитана аккуратность в работе.</a:t>
            </a:r>
            <a:endParaRPr lang="ru-RU" dirty="0"/>
          </a:p>
        </p:txBody>
      </p:sp>
      <p:pic>
        <p:nvPicPr>
          <p:cNvPr id="4" name="Picture 2" descr="https://licuv1547.mskobr.ru/images/semeinii_detskii_s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274109" cy="1214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14290"/>
            <a:ext cx="78581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just"/>
            <a:endParaRPr lang="ru-RU" b="1" dirty="0" smtClean="0"/>
          </a:p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</a:p>
          <a:p>
            <a:pPr algn="r"/>
            <a:r>
              <a:rPr lang="ru-RU" dirty="0" smtClean="0"/>
              <a:t> </a:t>
            </a:r>
            <a:r>
              <a:rPr lang="ru-RU" i="1" dirty="0" smtClean="0"/>
              <a:t>«Ум ребенка находится на кончиках его пальцев» </a:t>
            </a:r>
            <a:r>
              <a:rPr lang="ru-RU" b="1" dirty="0" smtClean="0"/>
              <a:t>В.А. Сухомлинский.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«Рука – это, своего рода, внешний мозг человека» </a:t>
            </a:r>
            <a:r>
              <a:rPr lang="ru-RU" dirty="0" smtClean="0"/>
              <a:t>- </a:t>
            </a:r>
            <a:r>
              <a:rPr lang="ru-RU" b="1" dirty="0" smtClean="0"/>
              <a:t>писал Кант.</a:t>
            </a:r>
          </a:p>
          <a:p>
            <a:pPr algn="r"/>
            <a:endParaRPr lang="ru-RU" b="1" dirty="0" smtClean="0"/>
          </a:p>
          <a:p>
            <a:pPr algn="just"/>
            <a:r>
              <a:rPr lang="ru-RU" dirty="0" smtClean="0"/>
              <a:t>	В нашем дошкольном учреждении большое внимание уделяют развитию речи детей. Доказано, что мысль и глаз ребёнка двигаются с той же скоростью, что и рука. Значит, систематические упражнения по тренировке движений пальцев рук является мощным средством повышения работоспособности головного мозга. От того, насколько ловко научится ребенок управлять своими пальчиками, зависит его дальнейшее развитие. Наряду с развитием мелкой моторики развиваются память, внимание, а также словарный запас.</a:t>
            </a:r>
            <a:endParaRPr lang="ru-RU" dirty="0"/>
          </a:p>
        </p:txBody>
      </p:sp>
      <p:pic>
        <p:nvPicPr>
          <p:cNvPr id="4" name="Рисунок 3" descr="guseniza00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214282" y="0"/>
            <a:ext cx="293432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491082"/>
            <a:ext cx="1500198" cy="1366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643306" y="1071546"/>
            <a:ext cx="33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</a:p>
        </p:txBody>
      </p:sp>
      <p:pic>
        <p:nvPicPr>
          <p:cNvPr id="19460" name="Picture 4" descr="Городской конкурс детского рисунка &amp;quot;Путешествие по сказкам братьев Гримм&amp;quot; /  Детский сад № 113 г. Липец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714620"/>
            <a:ext cx="6643734" cy="30718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12000">
        <p14:flip dir="r"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857364"/>
            <a:ext cx="80724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	Цель: </a:t>
            </a:r>
            <a:r>
              <a:rPr lang="ru-RU" dirty="0" smtClean="0"/>
              <a:t>повышение своего теоретического уровня, профессионального мастерства и компетентности.</a:t>
            </a:r>
          </a:p>
          <a:p>
            <a:endParaRPr lang="ru-RU" dirty="0" smtClean="0"/>
          </a:p>
          <a:p>
            <a:r>
              <a:rPr lang="ru-RU" b="1" dirty="0" smtClean="0"/>
              <a:t>	Задачи:</a:t>
            </a:r>
            <a:endParaRPr lang="ru-RU" dirty="0" smtClean="0"/>
          </a:p>
          <a:p>
            <a:r>
              <a:rPr lang="ru-RU" dirty="0" smtClean="0"/>
              <a:t>1. Интегрировать пальчиковые игры, упражнения в речевой деятельности детей;</a:t>
            </a:r>
          </a:p>
          <a:p>
            <a:r>
              <a:rPr lang="ru-RU" dirty="0" smtClean="0"/>
              <a:t>2. Совершенствовать мелкую моторику детей через пальчиковые игры;</a:t>
            </a:r>
          </a:p>
          <a:p>
            <a:r>
              <a:rPr lang="ru-RU" dirty="0" smtClean="0"/>
              <a:t>3. Систематизировать работу по совершенствованию пальчиковой моторики;</a:t>
            </a:r>
          </a:p>
          <a:p>
            <a:r>
              <a:rPr lang="ru-RU" dirty="0" smtClean="0"/>
              <a:t>4. Дать знания родителям о значимости пальчиковых игр, о нетрадиционных формах работы с детьми.</a:t>
            </a:r>
          </a:p>
          <a:p>
            <a:r>
              <a:rPr lang="ru-RU" dirty="0" smtClean="0"/>
              <a:t>5. Содействовать нормализации речевой функции.</a:t>
            </a:r>
          </a:p>
          <a:p>
            <a:r>
              <a:rPr lang="ru-RU" dirty="0" smtClean="0"/>
              <a:t>6. Развивать воображение, логическое мышление, произвольное внимание, зрительное и слуховое восприятие, творческую активность.</a:t>
            </a:r>
            <a:endParaRPr lang="ru-RU" dirty="0"/>
          </a:p>
        </p:txBody>
      </p:sp>
      <p:pic>
        <p:nvPicPr>
          <p:cNvPr id="5122" name="Picture 2" descr="https://licuv1547.mskobr.ru/images/semeinii_detskii_s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7934325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643050"/>
            <a:ext cx="7467600" cy="71437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200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работы на 2020-2021 учебный год.</a:t>
            </a:r>
            <a:r>
              <a:rPr lang="ru-RU" sz="40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6" y="2143116"/>
          <a:ext cx="7429552" cy="4490362"/>
        </p:xfrm>
        <a:graphic>
          <a:graphicData uri="http://schemas.openxmlformats.org/drawingml/2006/table">
            <a:tbl>
              <a:tblPr/>
              <a:tblGrid>
                <a:gridCol w="1703262"/>
                <a:gridCol w="5726290"/>
              </a:tblGrid>
              <a:tr h="2569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Месяц</a:t>
                      </a:r>
                      <a:endParaRPr lang="ru-RU" sz="800" b="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661" marR="51661" marT="34441" marB="344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Формы работы</a:t>
                      </a:r>
                      <a:endParaRPr lang="ru-RU" sz="800" b="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661" marR="51661" marT="34441" marB="344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96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Сентябрь</a:t>
                      </a:r>
                      <a:endParaRPr lang="ru-RU" sz="8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661" marR="51661" marT="34441" marB="344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Изучить литературу по данной теме</a:t>
                      </a:r>
                      <a:endParaRPr lang="ru-RU" sz="8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661" marR="51661" marT="34441" marB="344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96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Октябрь</a:t>
                      </a:r>
                      <a:endParaRPr lang="ru-RU" sz="8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661" marR="51661" marT="34441" marB="344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Внедрить в работу с детьми. Массаж кистей.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661" marR="51661" marT="34441" marB="344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406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Ноябрь</a:t>
                      </a:r>
                      <a:endParaRPr lang="ru-RU" sz="8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661" marR="51661" marT="34441" marB="344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Составить картотеку игр для развития мелкой моторики рук. Пальчиковая гимнастика.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661" marR="51661" marT="34441" marB="344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1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Декабрь</a:t>
                      </a:r>
                      <a:endParaRPr lang="ru-RU" sz="8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661" marR="51661" marT="34441" marB="344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Консультация для родителей: «Значение развития мелкой моторики рук для детей младшего дошкольного возраста».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Ручной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труд: нанизывание бус, шнуровки. Рисование по трафаретам, штриховки.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661" marR="51661" marT="34441" marB="344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86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Январь</a:t>
                      </a:r>
                      <a:endParaRPr lang="ru-RU" sz="8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661" marR="51661" marT="34441" marB="344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мелкой моторики рук в процессе изобразительной деятельности. Рисуем нетрадиционным способом. Пазлы, мозаика, работа со счётными палочками.</a:t>
                      </a:r>
                      <a:endParaRPr lang="ru-RU" sz="8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661" marR="51661" marT="34441" marB="344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86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Февраль</a:t>
                      </a:r>
                      <a:endParaRPr lang="ru-RU" sz="8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661" marR="51661" marT="34441" marB="344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Разучивание новых пальчиковых игр, повторение старых. Консультация для родителей: «Пальчиковая гимнастика и развитие речи детей». Различные виды аппликаций.</a:t>
                      </a:r>
                      <a:endParaRPr lang="ru-RU" sz="8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661" marR="51661" marT="34441" marB="344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86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Март</a:t>
                      </a:r>
                      <a:endParaRPr lang="ru-RU" sz="8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661" marR="51661" marT="34441" marB="344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Использование нетрадиционных методов в работе: лепка с использованием природного материала (семена, ракушки, крупы); самомассаж кистей пальцев рук.</a:t>
                      </a:r>
                      <a:endParaRPr lang="ru-RU" sz="8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661" marR="51661" marT="34441" marB="344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09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Апрель</a:t>
                      </a:r>
                      <a:endParaRPr lang="ru-RU" sz="8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661" marR="51661" marT="34441" marB="344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Чтение рассказов,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потешек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стихотворений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помощи пальчиков. Пальчиковый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театр.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661" marR="51661" marT="34441" marB="344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09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Май</a:t>
                      </a:r>
                      <a:endParaRPr lang="ru-RU" sz="8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661" marR="51661" marT="34441" marB="344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Повторение пальчиковых игр. Применение всех ранее используемых техник в деятельности детей.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661" marR="51661" marT="34441" marB="344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s://licuv1547.mskobr.ru/images/semeinii_detskii_s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7934325" cy="1509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142984"/>
            <a:ext cx="81439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и приёмы работы:</a:t>
            </a:r>
          </a:p>
          <a:p>
            <a:endParaRPr lang="ru-RU" sz="3600" dirty="0" smtClean="0"/>
          </a:p>
          <a:p>
            <a:r>
              <a:rPr lang="ru-RU" b="1" i="1" u="sng" dirty="0" smtClean="0"/>
              <a:t>Традиционные:</a:t>
            </a:r>
            <a:endParaRPr lang="ru-RU" b="1" i="1" dirty="0" smtClean="0"/>
          </a:p>
          <a:p>
            <a:r>
              <a:rPr lang="ru-RU" dirty="0" smtClean="0"/>
              <a:t>- Массаж кистей рук.</a:t>
            </a:r>
            <a:br>
              <a:rPr lang="ru-RU" dirty="0" smtClean="0"/>
            </a:br>
            <a:r>
              <a:rPr lang="ru-RU" dirty="0" smtClean="0"/>
              <a:t>- Пальчиковая гимнастика, физкультминутки.</a:t>
            </a:r>
            <a:br>
              <a:rPr lang="ru-RU" dirty="0" smtClean="0"/>
            </a:br>
            <a:r>
              <a:rPr lang="ru-RU" dirty="0" smtClean="0"/>
              <a:t>- Пальчиковые игры со стихами, со скороговорками.</a:t>
            </a:r>
            <a:br>
              <a:rPr lang="ru-RU" dirty="0" smtClean="0"/>
            </a:br>
            <a:r>
              <a:rPr lang="ru-RU" dirty="0" smtClean="0"/>
              <a:t>- Пальчиковый театр.</a:t>
            </a:r>
            <a:endParaRPr lang="ru-RU" dirty="0"/>
          </a:p>
        </p:txBody>
      </p:sp>
      <p:pic>
        <p:nvPicPr>
          <p:cNvPr id="3074" name="Picture 2" descr="массаж кистей рук для детей для развития реч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786190"/>
            <a:ext cx="2143108" cy="1404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Пальчиковая гимнастика для дошкольников в стиха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714752"/>
            <a:ext cx="4000528" cy="2738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Пальчиковый Театр. Развитие мелкой моторики у ребенка. - Интернет-магазин  STOYS | Детские игрушки, транспорт, кроватки гарантия качества и цен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929198"/>
            <a:ext cx="2656044" cy="1792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s://licuv1547.mskobr.ru/images/semeinii_detskii_s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0"/>
            <a:ext cx="7934325" cy="1195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214422"/>
            <a:ext cx="842968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/>
              <a:t>Нетрадиционные технологии:</a:t>
            </a:r>
          </a:p>
          <a:p>
            <a:endParaRPr lang="ru-RU" b="1" dirty="0" smtClean="0"/>
          </a:p>
          <a:p>
            <a:r>
              <a:rPr lang="ru-RU" dirty="0" smtClean="0"/>
              <a:t>- Лепка из пластилина с использованием природного материла (крупы, ракушки и т.д.)</a:t>
            </a:r>
            <a:br>
              <a:rPr lang="ru-RU" dirty="0" smtClean="0"/>
            </a:br>
            <a:r>
              <a:rPr lang="ru-RU" dirty="0" smtClean="0"/>
              <a:t>- Конструирование с конструктом.</a:t>
            </a:r>
            <a:br>
              <a:rPr lang="ru-RU" dirty="0" smtClean="0"/>
            </a:br>
            <a:r>
              <a:rPr lang="ru-RU" dirty="0" smtClean="0"/>
              <a:t>- Различные виды аппликаций.</a:t>
            </a:r>
            <a:br>
              <a:rPr lang="ru-RU" dirty="0" smtClean="0"/>
            </a:br>
            <a:r>
              <a:rPr lang="ru-RU" dirty="0" smtClean="0"/>
              <a:t>- Шнуровки.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Пазлы</a:t>
            </a:r>
            <a:r>
              <a:rPr lang="ru-RU" dirty="0" smtClean="0"/>
              <a:t>, мозаика.</a:t>
            </a:r>
            <a:br>
              <a:rPr lang="ru-RU" dirty="0" smtClean="0"/>
            </a:br>
            <a:r>
              <a:rPr lang="ru-RU" dirty="0" smtClean="0"/>
              <a:t>- Работа со счётными палочками.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Самомассаж</a:t>
            </a:r>
            <a:r>
              <a:rPr lang="ru-RU" dirty="0" smtClean="0"/>
              <a:t> кистей и пальцев рук.</a:t>
            </a:r>
            <a:br>
              <a:rPr lang="ru-RU" dirty="0" smtClean="0"/>
            </a:br>
            <a:r>
              <a:rPr lang="ru-RU" dirty="0" smtClean="0"/>
              <a:t>- Нетрадиционные техники рисования: кистью, пальцем.</a:t>
            </a:r>
            <a:br>
              <a:rPr lang="ru-RU" dirty="0" smtClean="0"/>
            </a:br>
            <a:r>
              <a:rPr lang="ru-RU" dirty="0" smtClean="0"/>
              <a:t>- Ручной труд: нанизывание бус.</a:t>
            </a:r>
            <a:br>
              <a:rPr lang="ru-RU" dirty="0" smtClean="0"/>
            </a:br>
            <a:r>
              <a:rPr lang="ru-RU" dirty="0" smtClean="0"/>
              <a:t>- Рисование по трафаретам, штриховка.</a:t>
            </a:r>
            <a:endParaRPr lang="ru-RU" dirty="0"/>
          </a:p>
        </p:txBody>
      </p:sp>
      <p:pic>
        <p:nvPicPr>
          <p:cNvPr id="2050" name="Picture 2" descr="Лепка из пластилина: польза, способы, идеи по возрастам – Развитие речи у 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428868"/>
            <a:ext cx="1428759" cy="1428760"/>
          </a:xfrm>
          <a:prstGeom prst="rect">
            <a:avLst/>
          </a:prstGeom>
          <a:noFill/>
        </p:spPr>
      </p:pic>
      <p:pic>
        <p:nvPicPr>
          <p:cNvPr id="2052" name="Picture 4" descr="Бусы для нанизывания, 18 предмет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9926" y="4572008"/>
            <a:ext cx="3253980" cy="2071702"/>
          </a:xfrm>
          <a:prstGeom prst="rect">
            <a:avLst/>
          </a:prstGeom>
          <a:noFill/>
        </p:spPr>
      </p:pic>
      <p:pic>
        <p:nvPicPr>
          <p:cNvPr id="2054" name="Picture 6" descr="Играем со счетными палочкам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5353600"/>
            <a:ext cx="2474981" cy="150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s://licuv1547.mskobr.ru/images/semeinii_detskii_s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"/>
            <a:ext cx="8220077" cy="121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225689"/>
            <a:ext cx="85011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своей работе по данному направлению я применяю накопленный опыт современных педагогов и использую основные принципы: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• Систематичность проведения игр и упражнений.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• Последовательность </a:t>
            </a:r>
            <a:r>
              <a:rPr lang="ru-RU" dirty="0" smtClean="0"/>
              <a:t>– (от простого к сложному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• Индивидуальный и дифференцируемый подход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2770" name="Picture 2" descr="https://licuv1547.mskobr.ru/images/semeinii_detskii_s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274109" cy="1214447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000504"/>
            <a:ext cx="2857520" cy="2603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массаж кистей рук для детей для развития реч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14818"/>
            <a:ext cx="2643206" cy="1732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285860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Собрано много материала на использование пальчиков игр: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большое количество природного материала: шишки, жёлуди, грецкие орехи, бобы, горох и многое другое;</a:t>
            </a:r>
            <a:br>
              <a:rPr lang="ru-RU" dirty="0" smtClean="0"/>
            </a:br>
            <a:r>
              <a:rPr lang="ru-RU" dirty="0" smtClean="0"/>
              <a:t>- сделаны массажные ванночки для рук, которые наполнены фасолью и горохом;</a:t>
            </a:r>
            <a:br>
              <a:rPr lang="ru-RU" dirty="0" smtClean="0"/>
            </a:br>
            <a:r>
              <a:rPr lang="ru-RU" dirty="0" smtClean="0"/>
              <a:t>- игры с песком, водой;</a:t>
            </a:r>
            <a:br>
              <a:rPr lang="ru-RU" dirty="0" smtClean="0"/>
            </a:br>
            <a:r>
              <a:rPr lang="ru-RU" dirty="0" smtClean="0"/>
              <a:t>- пальчиковый театр;</a:t>
            </a:r>
            <a:br>
              <a:rPr lang="ru-RU" dirty="0" smtClean="0"/>
            </a:br>
            <a:r>
              <a:rPr lang="ru-RU" dirty="0" smtClean="0"/>
              <a:t>- раскраски, трафареты;</a:t>
            </a:r>
            <a:br>
              <a:rPr lang="ru-RU" dirty="0" smtClean="0"/>
            </a:br>
            <a:r>
              <a:rPr lang="ru-RU" dirty="0" smtClean="0"/>
              <a:t>- виды игр (мозаика, шнуровка, </a:t>
            </a:r>
            <a:r>
              <a:rPr lang="ru-RU" dirty="0" err="1" smtClean="0"/>
              <a:t>пазлы</a:t>
            </a:r>
            <a:r>
              <a:rPr lang="ru-RU" dirty="0" smtClean="0"/>
              <a:t>, бусины, пуговицы)</a:t>
            </a:r>
            <a:br>
              <a:rPr lang="ru-RU" dirty="0" smtClean="0"/>
            </a:br>
            <a:r>
              <a:rPr lang="ru-RU" dirty="0" smtClean="0"/>
              <a:t>- информационный банк пальчиковых игр, которые направлены на устранение имеющихся проблем речевого развития детей, развитие мелкой моторики рук.</a:t>
            </a:r>
            <a:endParaRPr lang="ru-RU" dirty="0"/>
          </a:p>
        </p:txBody>
      </p:sp>
      <p:pic>
        <p:nvPicPr>
          <p:cNvPr id="4" name="Picture 2" descr="https://licuv1547.mskobr.ru/images/semeinii_detskii_s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274109" cy="1214447"/>
          </a:xfrm>
          <a:prstGeom prst="rect">
            <a:avLst/>
          </a:prstGeom>
          <a:noFill/>
        </p:spPr>
      </p:pic>
      <p:pic>
        <p:nvPicPr>
          <p:cNvPr id="13316" name="Picture 4" descr="Дидактические игры с крупами для детей подготовительной группы  «Крупинки-придумки!». Воспитателям детских садов, школьным учителям и  педагогам - Маам.р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572008"/>
            <a:ext cx="2786081" cy="2088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Развивающие игры и занятия с ребенком 9 - 12 месяцев (подробный план -  конспект) – Жили-Был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429132"/>
            <a:ext cx="3500422" cy="2316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42852"/>
            <a:ext cx="7977214" cy="1285884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по 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развитию речи детей с использованием мелкой моторики </a:t>
            </a:r>
            <a:r>
              <a:rPr lang="ru-RU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шла 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нескольких направлениях: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714488"/>
            <a:ext cx="8358246" cy="4792675"/>
          </a:xfr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1400" dirty="0"/>
              <a:t>Работа по развитию движений пальцев и всей кисти проводится во время утренней стимулирующей гимнастики, физкультминутки, в свободное время утром и после сна. Упражнения стараюсь подбирать так, чтобы в них содержалось больше разнообразных движений пальцами.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3465512" cy="260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s://apf.attachmail.ru/cgi-bin/readmsg?id=16445898130771501602;0;1&amp;exif=1&amp;full=1&amp;x-email=oksi_19%40mail.ru&amp;rid=19343948016071034442412967759756852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57562"/>
            <a:ext cx="4000500" cy="2893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129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935</TotalTime>
  <Words>920</Words>
  <PresentationFormat>Экран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ТЕМА: «Развитие речи детей во второй младшей группе с использованием пальчиковых игр и нетрадиционных технологий»</vt:lpstr>
      <vt:lpstr>Слайд 2</vt:lpstr>
      <vt:lpstr>Слайд 3</vt:lpstr>
      <vt:lpstr>План работы на 2020-2021 учебный год. </vt:lpstr>
      <vt:lpstr>Слайд 5</vt:lpstr>
      <vt:lpstr>Слайд 6</vt:lpstr>
      <vt:lpstr>Слайд 7</vt:lpstr>
      <vt:lpstr>Слайд 8</vt:lpstr>
      <vt:lpstr>Работа по развитию речи детей с использованием мелкой моторики шла  в нескольких направлениях: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Ожидаемый результат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 «Развитие речи детей во второй младшей группе с использованием пальчиковых игр и нетрадиционных технологий»</dc:title>
  <dc:creator>Миша</dc:creator>
  <cp:lastModifiedBy>Миша</cp:lastModifiedBy>
  <cp:revision>29</cp:revision>
  <dcterms:created xsi:type="dcterms:W3CDTF">2022-02-03T05:48:27Z</dcterms:created>
  <dcterms:modified xsi:type="dcterms:W3CDTF">2022-02-13T14:47:58Z</dcterms:modified>
</cp:coreProperties>
</file>